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6" r:id="rId14"/>
    <p:sldId id="265" r:id="rId15"/>
    <p:sldId id="2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nl-NL"/>
              <a:t>Klik om stijl te bewerken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AF239A9A-B4B0-4B32-B8CD-2E25E95134C4}" type="datetimeFigureOut">
              <a:rPr lang="en-US" dirty="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nl-NL"/>
              <a:t>Klik om stijl te bewerken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25518A9-B687-4302-9395-2322403C6656}" type="datetimeFigureOut">
              <a:rPr lang="en-US" dirty="0"/>
              <a:t>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A99A684-0CB7-41E9-A4DF-5D1C2CA5BF6F}" type="datetimeFigureOut">
              <a:rPr lang="en-US" dirty="0"/>
              <a:t>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nl-NL"/>
              <a:t>Klik om stijl te bewerken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EDD7C35-9E19-4518-A4B2-3B09CD8CC756}" type="datetimeFigureOut">
              <a:rPr lang="en-US" dirty="0"/>
              <a:t>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‹nr.›</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26196DA8-8897-4DDF-BFB6-5D83863C837A}" type="datetimeFigureOut">
              <a:rPr lang="en-US" dirty="0"/>
              <a:t>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nl-NL"/>
              <a:t>Klik om stijl te bewerken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DCBBA708-C5F0-412D-90E2-1919F0D196AE}" type="datetimeFigureOut">
              <a:rPr lang="en-US" dirty="0"/>
              <a:t>11/5/2020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nl-NL"/>
              <a:t>Klik om stijl te bewerken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A9C8F8FA-EF43-4642-9368-3F4E33039BD9}" type="datetimeFigureOut">
              <a:rPr lang="en-US" dirty="0"/>
              <a:t>11/5/2020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B61E721-B01C-4D5D-A3CA-2E5518383F10}" type="datetimeFigureOut">
              <a:rPr lang="en-US" dirty="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513FEF9-69D0-4F8C-A336-59491FBEDC47}" type="datetimeFigureOut">
              <a:rPr lang="en-US" dirty="0"/>
              <a:t>11/5/2020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91E21DC-8981-44E6-BC8C-2BA8F673FFBB}" type="datetimeFigureOut">
              <a:rPr lang="en-US" dirty="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nl-NL"/>
              <a:t>Klik om stijl te bewerken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AEB9C5D3-0140-4E75-8D7F-C0623D06DFD7}" type="datetimeFigureOut">
              <a:rPr lang="en-US" dirty="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3A5666F9-5B40-48E0-8DFD-99EF944CDD22}" type="datetimeFigureOut">
              <a:rPr lang="en-US" dirty="0"/>
              <a:t>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nl-NL"/>
              <a:t>Klik om stijl te bewerken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80322" y="3030008"/>
            <a:ext cx="4698355" cy="290617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594123" y="3030008"/>
            <a:ext cx="4700059" cy="290617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2A698D6B-2C72-4E21-9893-A649C6E2A47D}" type="datetimeFigureOut">
              <a:rPr lang="en-US" dirty="0"/>
              <a:t>11/5/2020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C86811C9-A66C-49F0-970E-F7B68D9109A0}" type="datetimeFigureOut">
              <a:rPr lang="en-US" dirty="0"/>
              <a:t>11/5/2020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C01AE78-96A2-4A23-B183-3B6DB4374FE7}" type="datetimeFigureOut">
              <a:rPr lang="en-US" dirty="0"/>
              <a:t>11/5/2020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73AE0757-B101-4811-9189-10EB2F458E2D}" type="datetimeFigureOut">
              <a:rPr lang="en-US" dirty="0"/>
              <a:t>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nl-NL"/>
              <a:t>Klik om stijl te bewerken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7EBDC078-589F-40E3-816C-EE21D62B5BBA}" type="datetimeFigureOut">
              <a:rPr lang="en-US" dirty="0"/>
              <a:t>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7004436-CA73-4D53-89B4-2A5C7347BF2F}" type="datetimeFigureOut">
              <a:rPr lang="en-US" dirty="0"/>
              <a:t>11/5/2020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HtjCaWxnnvQ?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F0EF81-7954-4E26-A458-CA0CB7B7895C}"/>
              </a:ext>
            </a:extLst>
          </p:cNvPr>
          <p:cNvSpPr>
            <a:spLocks noGrp="1"/>
          </p:cNvSpPr>
          <p:nvPr>
            <p:ph type="ctrTitle"/>
          </p:nvPr>
        </p:nvSpPr>
        <p:spPr/>
        <p:txBody>
          <a:bodyPr/>
          <a:lstStyle/>
          <a:p>
            <a:r>
              <a:rPr lang="nl-NL" dirty="0"/>
              <a:t>De </a:t>
            </a:r>
            <a:r>
              <a:rPr lang="nl-NL" dirty="0" err="1"/>
              <a:t>transactionele</a:t>
            </a:r>
            <a:r>
              <a:rPr lang="nl-NL" dirty="0"/>
              <a:t> analyse </a:t>
            </a:r>
          </a:p>
        </p:txBody>
      </p:sp>
      <p:sp>
        <p:nvSpPr>
          <p:cNvPr id="3" name="Ondertitel 2">
            <a:extLst>
              <a:ext uri="{FF2B5EF4-FFF2-40B4-BE49-F238E27FC236}">
                <a16:creationId xmlns:a16="http://schemas.microsoft.com/office/drawing/2014/main" id="{C3B5C62B-6777-4D5F-B136-5E719C9B8118}"/>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3907914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90010-07B3-4007-BD8D-277E8EFA46B6}"/>
              </a:ext>
            </a:extLst>
          </p:cNvPr>
          <p:cNvSpPr>
            <a:spLocks noGrp="1"/>
          </p:cNvSpPr>
          <p:nvPr>
            <p:ph type="title"/>
          </p:nvPr>
        </p:nvSpPr>
        <p:spPr/>
        <p:txBody>
          <a:bodyPr/>
          <a:lstStyle/>
          <a:p>
            <a:r>
              <a:rPr lang="nl-NL" dirty="0"/>
              <a:t>Bijvoorbeeld…</a:t>
            </a:r>
          </a:p>
        </p:txBody>
      </p:sp>
      <p:sp>
        <p:nvSpPr>
          <p:cNvPr id="3" name="Tijdelijke aanduiding voor inhoud 2">
            <a:extLst>
              <a:ext uri="{FF2B5EF4-FFF2-40B4-BE49-F238E27FC236}">
                <a16:creationId xmlns:a16="http://schemas.microsoft.com/office/drawing/2014/main" id="{B2D11B10-C39D-4A21-A748-20F1A08B2D31}"/>
              </a:ext>
            </a:extLst>
          </p:cNvPr>
          <p:cNvSpPr>
            <a:spLocks noGrp="1"/>
          </p:cNvSpPr>
          <p:nvPr>
            <p:ph idx="1"/>
          </p:nvPr>
        </p:nvSpPr>
        <p:spPr/>
        <p:txBody>
          <a:bodyPr>
            <a:normAutofit fontScale="77500" lnSpcReduction="20000"/>
          </a:bodyPr>
          <a:lstStyle/>
          <a:p>
            <a:r>
              <a:rPr lang="nl-NL" dirty="0">
                <a:effectLst/>
              </a:rPr>
              <a:t>Maandagochtend bij het koffiezetapparaat. Er staan wat mensen te klagen (Aanklagen) over de manier van leidinggeven van Liesbeth, de collega die nu afdelingshoofd is. Op het moment dat ze aan komt lopen, stokt het gesprek en valt het groepje uit elkaar. De een pakt z’n koffie, mompelt ‘goedemorgen’ en verdwijnt. Twee anderen veranderen snel van onderwerp en de man die juist zijn koffie stond te tappen vraagt of ze een leuk weekend heeft gehad. Liesbeth weet wel dat ze het over haar hadden, ze heeft ‘t al eerder gemerkt. Maar toen ze het wilde bespreken, kreeg ze alleen ontwijkende antwoorden. Ze voelt zich niet serieus genomen (Slachtoffer) en klaagt er over tegen de directeur. De directeur (een echte Redder) gaat eens serieus met de afdeling praten. Hun gedrag is onacceptabel en dat laat hij ze weten ook. De afdeling voelt zich vervolgens onheus behandeld, want ze doen toch niets verkeerd. Van Aanklager schuiven zij in de rol van Slachtoffer. En wat doet Liesbeth als ze dit van ‘haar’ mensen hoort? Zij zegt: </a:t>
            </a:r>
            <a:r>
              <a:rPr lang="nl-NL" i="1" dirty="0">
                <a:effectLst/>
              </a:rPr>
              <a:t>Hij had zich hier helemaal niet mee mogen bemoeien (Redder) en dat zal ze hem wel eens even vertellen ook.</a:t>
            </a:r>
            <a:r>
              <a:rPr lang="nl-NL" dirty="0">
                <a:effectLst/>
              </a:rPr>
              <a:t> Van Slachtoffer wordt ze Redder van haar team en Aanklager van de directeur, die wordt uitgenodigd in de Slachtoffer rol te stappen</a:t>
            </a:r>
            <a:endParaRPr lang="nl-NL" dirty="0"/>
          </a:p>
        </p:txBody>
      </p:sp>
    </p:spTree>
    <p:extLst>
      <p:ext uri="{BB962C8B-B14F-4D97-AF65-F5344CB8AC3E}">
        <p14:creationId xmlns:p14="http://schemas.microsoft.com/office/powerpoint/2010/main" val="2415887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F85E7EB-64DD-4240-8583-6C24380670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5AA9413-A886-4022-A477-7ACECA3658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5" name="Rectangle 14">
            <a:extLst>
              <a:ext uri="{FF2B5EF4-FFF2-40B4-BE49-F238E27FC236}">
                <a16:creationId xmlns:a16="http://schemas.microsoft.com/office/drawing/2014/main" id="{891C6E63-BD83-438C-8E5A-539006F79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A1E0C71-AEB6-4ADF-A06B-0842850D6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A5BE66E3-0C6A-4660-B74E-B6745177404C}"/>
              </a:ext>
            </a:extLst>
          </p:cNvPr>
          <p:cNvSpPr>
            <a:spLocks noGrp="1"/>
          </p:cNvSpPr>
          <p:nvPr>
            <p:ph type="title"/>
          </p:nvPr>
        </p:nvSpPr>
        <p:spPr>
          <a:xfrm>
            <a:off x="680321" y="753228"/>
            <a:ext cx="4136123" cy="1080938"/>
          </a:xfrm>
        </p:spPr>
        <p:txBody>
          <a:bodyPr>
            <a:normAutofit/>
          </a:bodyPr>
          <a:lstStyle/>
          <a:p>
            <a:r>
              <a:rPr lang="nl-NL" sz="2400"/>
              <a:t>De winnaarsdriehoek</a:t>
            </a:r>
          </a:p>
        </p:txBody>
      </p:sp>
      <p:pic>
        <p:nvPicPr>
          <p:cNvPr id="19" name="Picture 18">
            <a:extLst>
              <a:ext uri="{FF2B5EF4-FFF2-40B4-BE49-F238E27FC236}">
                <a16:creationId xmlns:a16="http://schemas.microsoft.com/office/drawing/2014/main" id="{63AC3CC6-6498-44DC-8A2A-3BCA9A761D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8" name="Content Placeholder 7">
            <a:extLst>
              <a:ext uri="{FF2B5EF4-FFF2-40B4-BE49-F238E27FC236}">
                <a16:creationId xmlns:a16="http://schemas.microsoft.com/office/drawing/2014/main" id="{E874A699-A9F0-4486-9920-83337D8FF459}"/>
              </a:ext>
            </a:extLst>
          </p:cNvPr>
          <p:cNvSpPr>
            <a:spLocks noGrp="1"/>
          </p:cNvSpPr>
          <p:nvPr>
            <p:ph idx="1"/>
          </p:nvPr>
        </p:nvSpPr>
        <p:spPr>
          <a:xfrm>
            <a:off x="680321" y="2336873"/>
            <a:ext cx="3656289" cy="3599316"/>
          </a:xfrm>
        </p:spPr>
        <p:txBody>
          <a:bodyPr>
            <a:normAutofit lnSpcReduction="10000"/>
          </a:bodyPr>
          <a:lstStyle/>
          <a:p>
            <a:r>
              <a:rPr lang="en-US" sz="1400" dirty="0"/>
              <a:t>De </a:t>
            </a:r>
            <a:r>
              <a:rPr lang="en-US" sz="1400" dirty="0" err="1"/>
              <a:t>positieve</a:t>
            </a:r>
            <a:r>
              <a:rPr lang="en-US" sz="1400" dirty="0"/>
              <a:t> </a:t>
            </a:r>
            <a:r>
              <a:rPr lang="en-US" sz="1400" dirty="0" err="1"/>
              <a:t>alternatieven</a:t>
            </a:r>
            <a:r>
              <a:rPr lang="en-US" sz="1400" dirty="0"/>
              <a:t> </a:t>
            </a:r>
            <a:r>
              <a:rPr lang="en-US" sz="1400" dirty="0" err="1"/>
              <a:t>voor</a:t>
            </a:r>
            <a:r>
              <a:rPr lang="en-US" sz="1400" dirty="0"/>
              <a:t> de </a:t>
            </a:r>
            <a:r>
              <a:rPr lang="en-US" sz="1400" dirty="0" err="1"/>
              <a:t>dramadriehoek</a:t>
            </a:r>
            <a:r>
              <a:rPr lang="en-US" sz="1400" dirty="0"/>
              <a:t>:</a:t>
            </a:r>
          </a:p>
          <a:p>
            <a:endParaRPr lang="en-US" sz="1400" dirty="0"/>
          </a:p>
          <a:p>
            <a:r>
              <a:rPr lang="en-US" sz="1400" dirty="0"/>
              <a:t>Het </a:t>
            </a:r>
            <a:r>
              <a:rPr lang="en-US" sz="1400" dirty="0" err="1"/>
              <a:t>hulpeloze</a:t>
            </a:r>
            <a:r>
              <a:rPr lang="en-US" sz="1400" dirty="0"/>
              <a:t> </a:t>
            </a:r>
            <a:r>
              <a:rPr lang="en-US" sz="1400" dirty="0" err="1"/>
              <a:t>slachtoffer</a:t>
            </a:r>
            <a:r>
              <a:rPr lang="en-US" sz="1400" dirty="0"/>
              <a:t> </a:t>
            </a:r>
            <a:r>
              <a:rPr lang="en-US" sz="1400" dirty="0" err="1"/>
              <a:t>kan</a:t>
            </a:r>
            <a:r>
              <a:rPr lang="en-US" sz="1400" dirty="0"/>
              <a:t> </a:t>
            </a:r>
            <a:r>
              <a:rPr lang="en-US" sz="1400" dirty="0" err="1"/>
              <a:t>verantwoordelijkheid</a:t>
            </a:r>
            <a:r>
              <a:rPr lang="en-US" sz="1400" dirty="0"/>
              <a:t> te </a:t>
            </a:r>
            <a:r>
              <a:rPr lang="en-US" sz="1400" dirty="0" err="1"/>
              <a:t>nemen</a:t>
            </a:r>
            <a:r>
              <a:rPr lang="en-US" sz="1400" dirty="0"/>
              <a:t> door </a:t>
            </a:r>
            <a:r>
              <a:rPr lang="en-US" sz="1400" b="1" u="sng" dirty="0" err="1"/>
              <a:t>zich</a:t>
            </a:r>
            <a:r>
              <a:rPr lang="en-US" sz="1400" b="1" u="sng" dirty="0"/>
              <a:t> </a:t>
            </a:r>
            <a:r>
              <a:rPr lang="en-US" sz="1400" b="1" u="sng" dirty="0" err="1"/>
              <a:t>kwetsbaar</a:t>
            </a:r>
            <a:r>
              <a:rPr lang="en-US" sz="1400" b="1" u="sng" dirty="0"/>
              <a:t> op te </a:t>
            </a:r>
            <a:r>
              <a:rPr lang="en-US" sz="1400" b="1" u="sng" dirty="0" err="1"/>
              <a:t>stellen</a:t>
            </a:r>
            <a:endParaRPr lang="en-US" sz="1400" b="1" u="sng" dirty="0"/>
          </a:p>
          <a:p>
            <a:endParaRPr lang="en-US" sz="1400" b="1" dirty="0"/>
          </a:p>
          <a:p>
            <a:r>
              <a:rPr lang="en-US" sz="1400" dirty="0"/>
              <a:t>De redder </a:t>
            </a:r>
            <a:r>
              <a:rPr lang="en-US" sz="1400" dirty="0" err="1"/>
              <a:t>kan</a:t>
            </a:r>
            <a:r>
              <a:rPr lang="en-US" sz="1400" dirty="0"/>
              <a:t> op </a:t>
            </a:r>
            <a:r>
              <a:rPr lang="en-US" sz="1400" dirty="0" err="1"/>
              <a:t>een</a:t>
            </a:r>
            <a:r>
              <a:rPr lang="en-US" sz="1400" dirty="0"/>
              <a:t> </a:t>
            </a:r>
            <a:r>
              <a:rPr lang="en-US" sz="1400" dirty="0" err="1"/>
              <a:t>andere</a:t>
            </a:r>
            <a:r>
              <a:rPr lang="en-US" sz="1400" dirty="0"/>
              <a:t> </a:t>
            </a:r>
            <a:r>
              <a:rPr lang="en-US" sz="1400" dirty="0" err="1"/>
              <a:t>manier</a:t>
            </a:r>
            <a:r>
              <a:rPr lang="en-US" sz="1400" dirty="0"/>
              <a:t> </a:t>
            </a:r>
            <a:r>
              <a:rPr lang="en-US" sz="1400" dirty="0" err="1"/>
              <a:t>verantwoordelijkheid</a:t>
            </a:r>
            <a:r>
              <a:rPr lang="en-US" sz="1400" dirty="0"/>
              <a:t> </a:t>
            </a:r>
            <a:r>
              <a:rPr lang="en-US" sz="1400" dirty="0" err="1"/>
              <a:t>nemen</a:t>
            </a:r>
            <a:r>
              <a:rPr lang="en-US" sz="1400" dirty="0"/>
              <a:t> </a:t>
            </a:r>
            <a:r>
              <a:rPr lang="en-US" sz="1400" dirty="0" err="1"/>
              <a:t>en</a:t>
            </a:r>
            <a:r>
              <a:rPr lang="en-US" sz="1400" dirty="0"/>
              <a:t> </a:t>
            </a:r>
            <a:r>
              <a:rPr lang="en-US" sz="1400" b="1" u="sng" dirty="0" err="1"/>
              <a:t>behulpzaam</a:t>
            </a:r>
            <a:r>
              <a:rPr lang="en-US" sz="1400" b="1" u="sng" dirty="0"/>
              <a:t> </a:t>
            </a:r>
            <a:r>
              <a:rPr lang="en-US" sz="1400" b="1" u="sng" dirty="0" err="1"/>
              <a:t>zijn</a:t>
            </a:r>
            <a:r>
              <a:rPr lang="en-US" sz="1400" b="1" u="sng" dirty="0"/>
              <a:t>, </a:t>
            </a:r>
            <a:r>
              <a:rPr lang="en-US" sz="1400" b="1" u="sng" dirty="0" err="1"/>
              <a:t>zonder</a:t>
            </a:r>
            <a:r>
              <a:rPr lang="en-US" sz="1400" b="1" u="sng" dirty="0"/>
              <a:t> over te </a:t>
            </a:r>
            <a:r>
              <a:rPr lang="en-US" sz="1400" b="1" u="sng" dirty="0" err="1"/>
              <a:t>nemen</a:t>
            </a:r>
            <a:endParaRPr lang="en-US" sz="1400" b="1" u="sng" dirty="0"/>
          </a:p>
          <a:p>
            <a:endParaRPr lang="en-US" sz="1400" b="1" dirty="0"/>
          </a:p>
          <a:p>
            <a:r>
              <a:rPr lang="en-US" sz="1400" dirty="0"/>
              <a:t>De </a:t>
            </a:r>
            <a:r>
              <a:rPr lang="en-US" sz="1400" dirty="0" err="1"/>
              <a:t>aanklager</a:t>
            </a:r>
            <a:r>
              <a:rPr lang="en-US" sz="1400" dirty="0"/>
              <a:t> </a:t>
            </a:r>
            <a:r>
              <a:rPr lang="en-US" sz="1400" dirty="0" err="1"/>
              <a:t>moet</a:t>
            </a:r>
            <a:r>
              <a:rPr lang="en-US" sz="1400" dirty="0"/>
              <a:t> </a:t>
            </a:r>
            <a:r>
              <a:rPr lang="en-US" sz="1400" dirty="0" err="1"/>
              <a:t>stoppen</a:t>
            </a:r>
            <a:r>
              <a:rPr lang="en-US" sz="1400" dirty="0"/>
              <a:t> met </a:t>
            </a:r>
            <a:r>
              <a:rPr lang="en-US" sz="1400" dirty="0" err="1"/>
              <a:t>agressief</a:t>
            </a:r>
            <a:r>
              <a:rPr lang="en-US" sz="1400" dirty="0"/>
              <a:t> </a:t>
            </a:r>
            <a:r>
              <a:rPr lang="en-US" sz="1400" dirty="0" err="1"/>
              <a:t>klagen</a:t>
            </a:r>
            <a:r>
              <a:rPr lang="en-US" sz="1400" dirty="0"/>
              <a:t> </a:t>
            </a:r>
            <a:r>
              <a:rPr lang="en-US" sz="1400" dirty="0" err="1"/>
              <a:t>en</a:t>
            </a:r>
            <a:r>
              <a:rPr lang="en-US" sz="1400" dirty="0"/>
              <a:t> </a:t>
            </a:r>
            <a:r>
              <a:rPr lang="en-US" sz="1400" b="1" u="sng" dirty="0" err="1"/>
              <a:t>assertief</a:t>
            </a:r>
            <a:r>
              <a:rPr lang="en-US" sz="1400" b="1" u="sng" dirty="0"/>
              <a:t> </a:t>
            </a:r>
            <a:r>
              <a:rPr lang="en-US" sz="1400" b="1" u="sng" dirty="0" err="1"/>
              <a:t>zijn</a:t>
            </a:r>
            <a:r>
              <a:rPr lang="en-US" sz="1400" b="1" u="sng" dirty="0"/>
              <a:t> door </a:t>
            </a:r>
            <a:r>
              <a:rPr lang="en-US" sz="1400" b="1" u="sng" dirty="0" err="1"/>
              <a:t>grenzen</a:t>
            </a:r>
            <a:r>
              <a:rPr lang="en-US" sz="1400" b="1" u="sng" dirty="0"/>
              <a:t> </a:t>
            </a:r>
            <a:r>
              <a:rPr lang="en-US" sz="1400" b="1" u="sng" dirty="0" err="1"/>
              <a:t>aan</a:t>
            </a:r>
            <a:r>
              <a:rPr lang="en-US" sz="1400" b="1" u="sng" dirty="0"/>
              <a:t> te </a:t>
            </a:r>
            <a:r>
              <a:rPr lang="en-US" sz="1400" b="1" u="sng" dirty="0" err="1"/>
              <a:t>geven</a:t>
            </a:r>
            <a:r>
              <a:rPr lang="en-US" sz="1400" b="1" u="sng" dirty="0"/>
              <a:t> </a:t>
            </a:r>
            <a:r>
              <a:rPr lang="en-US" sz="1400" b="1" u="sng" dirty="0" err="1"/>
              <a:t>en</a:t>
            </a:r>
            <a:r>
              <a:rPr lang="en-US" sz="1400" b="1" u="sng" dirty="0"/>
              <a:t> ‘</a:t>
            </a:r>
            <a:r>
              <a:rPr lang="en-US" sz="1400" b="1" u="sng" dirty="0" err="1"/>
              <a:t>echt</a:t>
            </a:r>
            <a:r>
              <a:rPr lang="en-US" sz="1400" b="1" u="sng" dirty="0"/>
              <a:t>’ te </a:t>
            </a:r>
            <a:r>
              <a:rPr lang="en-US" sz="1400" b="1" u="sng" dirty="0" err="1"/>
              <a:t>zijn</a:t>
            </a:r>
            <a:endParaRPr lang="en-US" sz="1400" u="sng" dirty="0"/>
          </a:p>
        </p:txBody>
      </p:sp>
      <p:sp>
        <p:nvSpPr>
          <p:cNvPr id="21" name="Rectangle 20">
            <a:extLst>
              <a:ext uri="{FF2B5EF4-FFF2-40B4-BE49-F238E27FC236}">
                <a16:creationId xmlns:a16="http://schemas.microsoft.com/office/drawing/2014/main" id="{FA2C39F2-3E8E-489A-8907-3C251BE71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a:extLst>
              <a:ext uri="{FF2B5EF4-FFF2-40B4-BE49-F238E27FC236}">
                <a16:creationId xmlns:a16="http://schemas.microsoft.com/office/drawing/2014/main" id="{DE4CFB78-9EB8-4977-80DA-33376648E83A}"/>
              </a:ext>
            </a:extLst>
          </p:cNvPr>
          <p:cNvPicPr>
            <a:picLocks noChangeAspect="1"/>
          </p:cNvPicPr>
          <p:nvPr/>
        </p:nvPicPr>
        <p:blipFill>
          <a:blip r:embed="rId4"/>
          <a:stretch>
            <a:fillRect/>
          </a:stretch>
        </p:blipFill>
        <p:spPr>
          <a:xfrm>
            <a:off x="5593085" y="1476469"/>
            <a:ext cx="5629268" cy="3898267"/>
          </a:xfrm>
          <a:prstGeom prst="rect">
            <a:avLst/>
          </a:prstGeom>
          <a:ln>
            <a:noFill/>
          </a:ln>
          <a:effectLst/>
        </p:spPr>
      </p:pic>
    </p:spTree>
    <p:extLst>
      <p:ext uri="{BB962C8B-B14F-4D97-AF65-F5344CB8AC3E}">
        <p14:creationId xmlns:p14="http://schemas.microsoft.com/office/powerpoint/2010/main" val="3840727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099BD8-A8A8-41D5-9201-357AFC064703}"/>
              </a:ext>
            </a:extLst>
          </p:cNvPr>
          <p:cNvSpPr>
            <a:spLocks noGrp="1"/>
          </p:cNvSpPr>
          <p:nvPr>
            <p:ph type="title"/>
          </p:nvPr>
        </p:nvSpPr>
        <p:spPr/>
        <p:txBody>
          <a:bodyPr/>
          <a:lstStyle/>
          <a:p>
            <a:r>
              <a:rPr lang="nl-NL" dirty="0"/>
              <a:t>Voor jullie onderneming…</a:t>
            </a:r>
          </a:p>
        </p:txBody>
      </p:sp>
      <p:sp>
        <p:nvSpPr>
          <p:cNvPr id="3" name="Tijdelijke aanduiding voor inhoud 2">
            <a:extLst>
              <a:ext uri="{FF2B5EF4-FFF2-40B4-BE49-F238E27FC236}">
                <a16:creationId xmlns:a16="http://schemas.microsoft.com/office/drawing/2014/main" id="{29C54425-0D69-47D1-BDC8-28B5EBF16B39}"/>
              </a:ext>
            </a:extLst>
          </p:cNvPr>
          <p:cNvSpPr>
            <a:spLocks noGrp="1"/>
          </p:cNvSpPr>
          <p:nvPr>
            <p:ph idx="1"/>
          </p:nvPr>
        </p:nvSpPr>
        <p:spPr>
          <a:xfrm>
            <a:off x="680321" y="2336872"/>
            <a:ext cx="9613861" cy="4235377"/>
          </a:xfrm>
        </p:spPr>
        <p:txBody>
          <a:bodyPr>
            <a:normAutofit fontScale="92500" lnSpcReduction="10000"/>
          </a:bodyPr>
          <a:lstStyle/>
          <a:p>
            <a:r>
              <a:rPr lang="nl-NL" dirty="0"/>
              <a:t>De opdracht voor komende week:</a:t>
            </a:r>
          </a:p>
          <a:p>
            <a:endParaRPr lang="nl-NL" dirty="0"/>
          </a:p>
          <a:p>
            <a:r>
              <a:rPr lang="nl-NL" dirty="0"/>
              <a:t>Maak inzichtelijk op welke manier de communicatie verloopt binnen jullie onderneming</a:t>
            </a:r>
          </a:p>
          <a:p>
            <a:r>
              <a:rPr lang="nl-NL" dirty="0"/>
              <a:t>Dat doe je onder andere door de organisatiestructuur inzichtelijk te maken, een missie en visie op te stellen</a:t>
            </a:r>
          </a:p>
          <a:p>
            <a:r>
              <a:rPr lang="nl-NL" dirty="0"/>
              <a:t>Maar ook: welke verantwoordelijkheid heeft een leidinggevende of teamleider? Hoe ‘plat’ is jullie organisatie? Hoe zorg je voor een duidelijke communicatie? Wie draagt de verantwoordelijkheid voor communicatie?</a:t>
            </a:r>
          </a:p>
          <a:p>
            <a:r>
              <a:rPr lang="nl-NL" dirty="0"/>
              <a:t>Google eens op ‘bedrijfscommunicatie’, ‘communiceren voor ondernemers’ en ‘communicatie strategie’ en haal daar je inspiratie vandaan.. Hoe ga je dit op papier zetten?</a:t>
            </a:r>
          </a:p>
        </p:txBody>
      </p:sp>
    </p:spTree>
    <p:extLst>
      <p:ext uri="{BB962C8B-B14F-4D97-AF65-F5344CB8AC3E}">
        <p14:creationId xmlns:p14="http://schemas.microsoft.com/office/powerpoint/2010/main" val="784493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537E4A-5E98-4E9D-80D4-93E168462086}"/>
              </a:ext>
            </a:extLst>
          </p:cNvPr>
          <p:cNvSpPr>
            <a:spLocks noGrp="1"/>
          </p:cNvSpPr>
          <p:nvPr>
            <p:ph type="title"/>
          </p:nvPr>
        </p:nvSpPr>
        <p:spPr/>
        <p:txBody>
          <a:bodyPr/>
          <a:lstStyle/>
          <a:p>
            <a:r>
              <a:rPr lang="nl-NL" dirty="0"/>
              <a:t>Programma</a:t>
            </a:r>
          </a:p>
        </p:txBody>
      </p:sp>
      <p:sp>
        <p:nvSpPr>
          <p:cNvPr id="3" name="Tijdelijke aanduiding voor inhoud 2">
            <a:extLst>
              <a:ext uri="{FF2B5EF4-FFF2-40B4-BE49-F238E27FC236}">
                <a16:creationId xmlns:a16="http://schemas.microsoft.com/office/drawing/2014/main" id="{D11C03D6-65F3-413F-8E31-F8F16A13666F}"/>
              </a:ext>
            </a:extLst>
          </p:cNvPr>
          <p:cNvSpPr>
            <a:spLocks noGrp="1"/>
          </p:cNvSpPr>
          <p:nvPr>
            <p:ph idx="1"/>
          </p:nvPr>
        </p:nvSpPr>
        <p:spPr/>
        <p:txBody>
          <a:bodyPr/>
          <a:lstStyle/>
          <a:p>
            <a:r>
              <a:rPr lang="nl-NL" dirty="0"/>
              <a:t>Uitleg</a:t>
            </a:r>
          </a:p>
          <a:p>
            <a:r>
              <a:rPr lang="nl-NL" dirty="0"/>
              <a:t>Oefenen met de ego-posities</a:t>
            </a:r>
          </a:p>
          <a:p>
            <a:r>
              <a:rPr lang="nl-NL" dirty="0"/>
              <a:t>De dramadriehoek</a:t>
            </a:r>
          </a:p>
          <a:p>
            <a:r>
              <a:rPr lang="nl-NL" dirty="0"/>
              <a:t>Opdracht voor het project</a:t>
            </a:r>
          </a:p>
        </p:txBody>
      </p:sp>
    </p:spTree>
    <p:extLst>
      <p:ext uri="{BB962C8B-B14F-4D97-AF65-F5344CB8AC3E}">
        <p14:creationId xmlns:p14="http://schemas.microsoft.com/office/powerpoint/2010/main" val="3238795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F1EDA4-4401-45F6-AD46-38EE0D1FC06F}"/>
              </a:ext>
            </a:extLst>
          </p:cNvPr>
          <p:cNvSpPr>
            <a:spLocks noGrp="1"/>
          </p:cNvSpPr>
          <p:nvPr>
            <p:ph type="title"/>
          </p:nvPr>
        </p:nvSpPr>
        <p:spPr/>
        <p:txBody>
          <a:bodyPr/>
          <a:lstStyle/>
          <a:p>
            <a:r>
              <a:rPr lang="nl-NL" dirty="0"/>
              <a:t>De watte?</a:t>
            </a:r>
          </a:p>
        </p:txBody>
      </p:sp>
      <p:sp>
        <p:nvSpPr>
          <p:cNvPr id="3" name="Tijdelijke aanduiding voor inhoud 2">
            <a:extLst>
              <a:ext uri="{FF2B5EF4-FFF2-40B4-BE49-F238E27FC236}">
                <a16:creationId xmlns:a16="http://schemas.microsoft.com/office/drawing/2014/main" id="{6FF83419-7C74-4950-A0BE-F64C52D7E90B}"/>
              </a:ext>
            </a:extLst>
          </p:cNvPr>
          <p:cNvSpPr>
            <a:spLocks noGrp="1"/>
          </p:cNvSpPr>
          <p:nvPr>
            <p:ph idx="1"/>
          </p:nvPr>
        </p:nvSpPr>
        <p:spPr/>
        <p:txBody>
          <a:bodyPr/>
          <a:lstStyle/>
          <a:p>
            <a:r>
              <a:rPr lang="nl-NL" dirty="0"/>
              <a:t>De </a:t>
            </a:r>
            <a:r>
              <a:rPr lang="nl-NL" dirty="0" err="1"/>
              <a:t>transactionele</a:t>
            </a:r>
            <a:r>
              <a:rPr lang="nl-NL" dirty="0"/>
              <a:t> analyse</a:t>
            </a:r>
          </a:p>
          <a:p>
            <a:endParaRPr lang="nl-NL" dirty="0"/>
          </a:p>
          <a:p>
            <a:r>
              <a:rPr lang="nl-NL" dirty="0"/>
              <a:t>Een praktische theorie over gedrag en communicatie</a:t>
            </a:r>
          </a:p>
          <a:p>
            <a:r>
              <a:rPr lang="nl-NL" dirty="0"/>
              <a:t>In te zetten voor training, coaching en zelfontwikkeling</a:t>
            </a:r>
          </a:p>
          <a:p>
            <a:endParaRPr lang="nl-NL" dirty="0"/>
          </a:p>
          <a:p>
            <a:r>
              <a:rPr lang="nl-NL" dirty="0"/>
              <a:t>Bestaande uit 3 </a:t>
            </a:r>
            <a:r>
              <a:rPr lang="nl-NL" dirty="0" err="1"/>
              <a:t>egoposities</a:t>
            </a:r>
            <a:r>
              <a:rPr lang="nl-NL" dirty="0"/>
              <a:t>, een functioneel model en 5 manieren van communiceren</a:t>
            </a:r>
          </a:p>
        </p:txBody>
      </p:sp>
    </p:spTree>
    <p:extLst>
      <p:ext uri="{BB962C8B-B14F-4D97-AF65-F5344CB8AC3E}">
        <p14:creationId xmlns:p14="http://schemas.microsoft.com/office/powerpoint/2010/main" val="2647862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539E3D4-6962-40AB-8B73-E9DD5692F0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490E84B-32AB-4B93-B2A7-C660A2894F2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5" name="Rectangle 14">
            <a:extLst>
              <a:ext uri="{FF2B5EF4-FFF2-40B4-BE49-F238E27FC236}">
                <a16:creationId xmlns:a16="http://schemas.microsoft.com/office/drawing/2014/main" id="{AE7C53B3-E639-4BE7-9C53-AAF6DF686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CD7F1D5-2F5D-4F06-91C2-5616C9AD5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D6B553A5-8F8F-4AB6-AE5C-BB06574480A8}"/>
              </a:ext>
            </a:extLst>
          </p:cNvPr>
          <p:cNvSpPr>
            <a:spLocks noGrp="1"/>
          </p:cNvSpPr>
          <p:nvPr>
            <p:ph type="title"/>
          </p:nvPr>
        </p:nvSpPr>
        <p:spPr>
          <a:xfrm>
            <a:off x="680321" y="753228"/>
            <a:ext cx="4136123" cy="1080938"/>
          </a:xfrm>
        </p:spPr>
        <p:txBody>
          <a:bodyPr>
            <a:normAutofit/>
          </a:bodyPr>
          <a:lstStyle/>
          <a:p>
            <a:r>
              <a:rPr lang="nl-NL" sz="2400"/>
              <a:t>Egoposities</a:t>
            </a:r>
          </a:p>
        </p:txBody>
      </p:sp>
      <p:pic>
        <p:nvPicPr>
          <p:cNvPr id="19" name="Picture 18">
            <a:extLst>
              <a:ext uri="{FF2B5EF4-FFF2-40B4-BE49-F238E27FC236}">
                <a16:creationId xmlns:a16="http://schemas.microsoft.com/office/drawing/2014/main" id="{CA0F9C00-759D-439B-962A-EA32D607660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8" name="Content Placeholder 7">
            <a:extLst>
              <a:ext uri="{FF2B5EF4-FFF2-40B4-BE49-F238E27FC236}">
                <a16:creationId xmlns:a16="http://schemas.microsoft.com/office/drawing/2014/main" id="{DA9470E3-4C99-4FB6-A20E-88AAFFB16522}"/>
              </a:ext>
            </a:extLst>
          </p:cNvPr>
          <p:cNvSpPr>
            <a:spLocks noGrp="1"/>
          </p:cNvSpPr>
          <p:nvPr>
            <p:ph idx="1"/>
          </p:nvPr>
        </p:nvSpPr>
        <p:spPr>
          <a:xfrm>
            <a:off x="680321" y="2336872"/>
            <a:ext cx="3656289" cy="4444927"/>
          </a:xfrm>
        </p:spPr>
        <p:txBody>
          <a:bodyPr>
            <a:normAutofit/>
          </a:bodyPr>
          <a:lstStyle/>
          <a:p>
            <a:r>
              <a:rPr lang="en-US" sz="1400" dirty="0"/>
              <a:t>De </a:t>
            </a:r>
            <a:r>
              <a:rPr lang="en-US" sz="1400" dirty="0" err="1"/>
              <a:t>ouder</a:t>
            </a:r>
            <a:r>
              <a:rPr lang="en-US" sz="1400" dirty="0"/>
              <a:t>: zo </a:t>
            </a:r>
            <a:r>
              <a:rPr lang="en-US" sz="1400" dirty="0" err="1"/>
              <a:t>zijn</a:t>
            </a:r>
            <a:r>
              <a:rPr lang="en-US" sz="1400" dirty="0"/>
              <a:t> </a:t>
            </a:r>
            <a:r>
              <a:rPr lang="en-US" sz="1400" dirty="0" err="1"/>
              <a:t>onze</a:t>
            </a:r>
            <a:r>
              <a:rPr lang="en-US" sz="1400" dirty="0"/>
              <a:t> </a:t>
            </a:r>
            <a:r>
              <a:rPr lang="en-US" sz="1400" dirty="0" err="1"/>
              <a:t>manieren</a:t>
            </a:r>
            <a:r>
              <a:rPr lang="en-US" sz="1400" dirty="0"/>
              <a:t> </a:t>
            </a:r>
            <a:r>
              <a:rPr lang="en-US" sz="1400" dirty="0" err="1"/>
              <a:t>en</a:t>
            </a:r>
            <a:r>
              <a:rPr lang="en-US" sz="1400" dirty="0"/>
              <a:t> ‘</a:t>
            </a:r>
            <a:r>
              <a:rPr lang="en-US" sz="1400" dirty="0" err="1"/>
              <a:t>ik</a:t>
            </a:r>
            <a:r>
              <a:rPr lang="en-US" sz="1400" dirty="0"/>
              <a:t> of </a:t>
            </a:r>
            <a:r>
              <a:rPr lang="en-US" sz="1400" dirty="0" err="1"/>
              <a:t>jij</a:t>
            </a:r>
            <a:r>
              <a:rPr lang="en-US" sz="1400" dirty="0"/>
              <a:t> </a:t>
            </a:r>
            <a:r>
              <a:rPr lang="en-US" sz="1400" dirty="0" err="1"/>
              <a:t>moet</a:t>
            </a:r>
            <a:r>
              <a:rPr lang="en-US" sz="1400" dirty="0"/>
              <a:t>…’</a:t>
            </a:r>
          </a:p>
          <a:p>
            <a:endParaRPr lang="en-US" sz="1400" dirty="0"/>
          </a:p>
          <a:p>
            <a:endParaRPr lang="en-US" sz="1400" dirty="0"/>
          </a:p>
          <a:p>
            <a:r>
              <a:rPr lang="en-US" sz="1400" dirty="0"/>
              <a:t>De </a:t>
            </a:r>
            <a:r>
              <a:rPr lang="en-US" sz="1400" dirty="0" err="1"/>
              <a:t>volwassene</a:t>
            </a:r>
            <a:r>
              <a:rPr lang="en-US" sz="1400" dirty="0"/>
              <a:t>: In het </a:t>
            </a:r>
            <a:r>
              <a:rPr lang="en-US" sz="1400" dirty="0" err="1"/>
              <a:t>hier</a:t>
            </a:r>
            <a:r>
              <a:rPr lang="en-US" sz="1400" dirty="0"/>
              <a:t> </a:t>
            </a:r>
            <a:r>
              <a:rPr lang="en-US" sz="1400" dirty="0" err="1"/>
              <a:t>en</a:t>
            </a:r>
            <a:r>
              <a:rPr lang="en-US" sz="1400" dirty="0"/>
              <a:t> nu </a:t>
            </a:r>
            <a:r>
              <a:rPr lang="en-US" sz="1400" dirty="0" err="1"/>
              <a:t>en</a:t>
            </a:r>
            <a:r>
              <a:rPr lang="en-US" sz="1400" dirty="0"/>
              <a:t> ‘</a:t>
            </a:r>
            <a:r>
              <a:rPr lang="en-US" sz="1400" dirty="0" err="1"/>
              <a:t>ik</a:t>
            </a:r>
            <a:r>
              <a:rPr lang="en-US" sz="1400" dirty="0"/>
              <a:t> </a:t>
            </a:r>
            <a:r>
              <a:rPr lang="en-US" sz="1400" dirty="0" err="1"/>
              <a:t>denk</a:t>
            </a:r>
            <a:r>
              <a:rPr lang="en-US" sz="1400" dirty="0"/>
              <a:t> </a:t>
            </a:r>
            <a:r>
              <a:rPr lang="en-US" sz="1400" dirty="0" err="1"/>
              <a:t>en</a:t>
            </a:r>
            <a:r>
              <a:rPr lang="en-US" sz="1400" dirty="0"/>
              <a:t> ben me </a:t>
            </a:r>
            <a:r>
              <a:rPr lang="en-US" sz="1400" dirty="0" err="1"/>
              <a:t>bewust</a:t>
            </a:r>
            <a:r>
              <a:rPr lang="en-US" sz="1400" dirty="0"/>
              <a:t>…’</a:t>
            </a:r>
          </a:p>
          <a:p>
            <a:endParaRPr lang="en-US" sz="1400" dirty="0"/>
          </a:p>
          <a:p>
            <a:r>
              <a:rPr lang="en-US" sz="1400" dirty="0"/>
              <a:t>Het kind: </a:t>
            </a:r>
            <a:r>
              <a:rPr lang="en-US" sz="1400" dirty="0" err="1"/>
              <a:t>Reageren</a:t>
            </a:r>
            <a:r>
              <a:rPr lang="en-US" sz="1400" dirty="0"/>
              <a:t> </a:t>
            </a:r>
            <a:r>
              <a:rPr lang="en-US" sz="1400" dirty="0" err="1"/>
              <a:t>vanuit</a:t>
            </a:r>
            <a:r>
              <a:rPr lang="en-US" sz="1400" dirty="0"/>
              <a:t> ‘</a:t>
            </a:r>
            <a:r>
              <a:rPr lang="en-US" sz="1400" dirty="0" err="1"/>
              <a:t>ik</a:t>
            </a:r>
            <a:r>
              <a:rPr lang="en-US" sz="1400" dirty="0"/>
              <a:t> </a:t>
            </a:r>
            <a:r>
              <a:rPr lang="en-US" sz="1400" dirty="0" err="1"/>
              <a:t>voel</a:t>
            </a:r>
            <a:r>
              <a:rPr lang="en-US" sz="1400" dirty="0"/>
              <a:t>, </a:t>
            </a:r>
            <a:r>
              <a:rPr lang="en-US" sz="1400" dirty="0" err="1"/>
              <a:t>ik</a:t>
            </a:r>
            <a:r>
              <a:rPr lang="en-US" sz="1400" dirty="0"/>
              <a:t> </a:t>
            </a:r>
            <a:r>
              <a:rPr lang="en-US" sz="1400" dirty="0" err="1"/>
              <a:t>wil</a:t>
            </a:r>
            <a:r>
              <a:rPr lang="en-US" sz="1400" dirty="0"/>
              <a:t> </a:t>
            </a:r>
            <a:r>
              <a:rPr lang="en-US" sz="1400" dirty="0" err="1"/>
              <a:t>en</a:t>
            </a:r>
            <a:r>
              <a:rPr lang="en-US" sz="1400" dirty="0"/>
              <a:t> </a:t>
            </a:r>
            <a:r>
              <a:rPr lang="en-US" sz="1400" dirty="0" err="1"/>
              <a:t>ik</a:t>
            </a:r>
            <a:r>
              <a:rPr lang="en-US" sz="1400" dirty="0"/>
              <a:t> </a:t>
            </a:r>
            <a:r>
              <a:rPr lang="en-US" sz="1400" dirty="0" err="1"/>
              <a:t>heb</a:t>
            </a:r>
            <a:r>
              <a:rPr lang="en-US" sz="1400" dirty="0"/>
              <a:t> </a:t>
            </a:r>
            <a:r>
              <a:rPr lang="en-US" sz="1400" dirty="0" err="1"/>
              <a:t>nodig</a:t>
            </a:r>
            <a:r>
              <a:rPr lang="en-US" sz="1400" dirty="0"/>
              <a:t>’</a:t>
            </a:r>
          </a:p>
          <a:p>
            <a:endParaRPr lang="en-US" sz="1400" dirty="0"/>
          </a:p>
          <a:p>
            <a:r>
              <a:rPr lang="en-US" sz="1400" dirty="0" err="1"/>
              <a:t>Ieder</a:t>
            </a:r>
            <a:r>
              <a:rPr lang="en-US" sz="1400" dirty="0"/>
              <a:t> </a:t>
            </a:r>
            <a:r>
              <a:rPr lang="en-US" sz="1400" dirty="0" err="1"/>
              <a:t>mens</a:t>
            </a:r>
            <a:r>
              <a:rPr lang="en-US" sz="1400" dirty="0"/>
              <a:t> </a:t>
            </a:r>
            <a:r>
              <a:rPr lang="en-US" sz="1400" dirty="0" err="1"/>
              <a:t>heeft</a:t>
            </a:r>
            <a:r>
              <a:rPr lang="en-US" sz="1400" dirty="0"/>
              <a:t> </a:t>
            </a:r>
            <a:r>
              <a:rPr lang="en-US" sz="1400" dirty="0" err="1"/>
              <a:t>beschikking</a:t>
            </a:r>
            <a:r>
              <a:rPr lang="en-US" sz="1400" dirty="0"/>
              <a:t> tot </a:t>
            </a:r>
            <a:r>
              <a:rPr lang="en-US" sz="1400" dirty="0" err="1"/>
              <a:t>alle</a:t>
            </a:r>
            <a:r>
              <a:rPr lang="en-US" sz="1400" dirty="0"/>
              <a:t> </a:t>
            </a:r>
            <a:r>
              <a:rPr lang="en-US" sz="1400" dirty="0" err="1"/>
              <a:t>posities</a:t>
            </a:r>
            <a:r>
              <a:rPr lang="en-US" sz="1400" dirty="0"/>
              <a:t>. De </a:t>
            </a:r>
            <a:r>
              <a:rPr lang="en-US" sz="1400" dirty="0" err="1"/>
              <a:t>ouder</a:t>
            </a:r>
            <a:r>
              <a:rPr lang="en-US" sz="1400" dirty="0"/>
              <a:t> </a:t>
            </a:r>
            <a:r>
              <a:rPr lang="en-US" sz="1400" dirty="0" err="1"/>
              <a:t>en</a:t>
            </a:r>
            <a:r>
              <a:rPr lang="en-US" sz="1400" dirty="0"/>
              <a:t> kind </a:t>
            </a:r>
            <a:r>
              <a:rPr lang="en-US" sz="1400" dirty="0" err="1"/>
              <a:t>reageren</a:t>
            </a:r>
            <a:r>
              <a:rPr lang="en-US" sz="1400" dirty="0"/>
              <a:t> </a:t>
            </a:r>
            <a:r>
              <a:rPr lang="en-US" sz="1400" dirty="0" err="1"/>
              <a:t>vanuit</a:t>
            </a:r>
            <a:r>
              <a:rPr lang="en-US" sz="1400" dirty="0"/>
              <a:t> </a:t>
            </a:r>
            <a:r>
              <a:rPr lang="en-US" sz="1400" dirty="0" err="1"/>
              <a:t>ervaringen</a:t>
            </a:r>
            <a:r>
              <a:rPr lang="en-US" sz="1400" dirty="0"/>
              <a:t> </a:t>
            </a:r>
            <a:r>
              <a:rPr lang="en-US" sz="1400" dirty="0" err="1"/>
              <a:t>uit</a:t>
            </a:r>
            <a:r>
              <a:rPr lang="en-US" sz="1400" dirty="0"/>
              <a:t> het </a:t>
            </a:r>
            <a:r>
              <a:rPr lang="en-US" sz="1400" dirty="0" err="1"/>
              <a:t>verleden</a:t>
            </a:r>
            <a:r>
              <a:rPr lang="en-US" sz="1400" dirty="0"/>
              <a:t> </a:t>
            </a:r>
            <a:r>
              <a:rPr lang="en-US" sz="1400" dirty="0" err="1"/>
              <a:t>en</a:t>
            </a:r>
            <a:r>
              <a:rPr lang="en-US" sz="1400" dirty="0"/>
              <a:t> </a:t>
            </a:r>
            <a:r>
              <a:rPr lang="en-US" sz="1400" dirty="0" err="1"/>
              <a:t>projecteren</a:t>
            </a:r>
            <a:r>
              <a:rPr lang="en-US" sz="1400" dirty="0"/>
              <a:t> </a:t>
            </a:r>
            <a:r>
              <a:rPr lang="en-US" sz="1400" dirty="0" err="1"/>
              <a:t>dat</a:t>
            </a:r>
            <a:r>
              <a:rPr lang="en-US" sz="1400" dirty="0"/>
              <a:t> op het </a:t>
            </a:r>
            <a:r>
              <a:rPr lang="en-US" sz="1400" dirty="0" err="1"/>
              <a:t>hier</a:t>
            </a:r>
            <a:r>
              <a:rPr lang="en-US" sz="1400" dirty="0"/>
              <a:t> </a:t>
            </a:r>
            <a:r>
              <a:rPr lang="en-US" sz="1400" dirty="0" err="1"/>
              <a:t>en</a:t>
            </a:r>
            <a:r>
              <a:rPr lang="en-US" sz="1400" dirty="0"/>
              <a:t> nu. De </a:t>
            </a:r>
            <a:r>
              <a:rPr lang="en-US" sz="1400" dirty="0" err="1"/>
              <a:t>volwassene</a:t>
            </a:r>
            <a:r>
              <a:rPr lang="en-US" sz="1400" dirty="0"/>
              <a:t> is in </a:t>
            </a:r>
            <a:r>
              <a:rPr lang="en-US" sz="1400" dirty="0" err="1"/>
              <a:t>staat</a:t>
            </a:r>
            <a:r>
              <a:rPr lang="en-US" sz="1400" dirty="0"/>
              <a:t> te </a:t>
            </a:r>
            <a:r>
              <a:rPr lang="en-US" sz="1400" dirty="0" err="1"/>
              <a:t>reageren</a:t>
            </a:r>
            <a:r>
              <a:rPr lang="en-US" sz="1400" dirty="0"/>
              <a:t> </a:t>
            </a:r>
            <a:r>
              <a:rPr lang="en-US" sz="1400" dirty="0" err="1"/>
              <a:t>vanuit</a:t>
            </a:r>
            <a:r>
              <a:rPr lang="en-US" sz="1400" dirty="0"/>
              <a:t> het </a:t>
            </a:r>
            <a:r>
              <a:rPr lang="en-US" sz="1400" dirty="0" err="1"/>
              <a:t>hier</a:t>
            </a:r>
            <a:r>
              <a:rPr lang="en-US" sz="1400" dirty="0"/>
              <a:t> </a:t>
            </a:r>
            <a:r>
              <a:rPr lang="en-US" sz="1400" dirty="0" err="1"/>
              <a:t>en</a:t>
            </a:r>
            <a:r>
              <a:rPr lang="en-US" sz="1400" dirty="0"/>
              <a:t> nu</a:t>
            </a:r>
          </a:p>
        </p:txBody>
      </p:sp>
      <p:pic>
        <p:nvPicPr>
          <p:cNvPr id="4" name="Tijdelijke aanduiding voor inhoud 3">
            <a:extLst>
              <a:ext uri="{FF2B5EF4-FFF2-40B4-BE49-F238E27FC236}">
                <a16:creationId xmlns:a16="http://schemas.microsoft.com/office/drawing/2014/main" id="{41CA722C-3B15-46C2-873E-ACB79D158311}"/>
              </a:ext>
            </a:extLst>
          </p:cNvPr>
          <p:cNvPicPr>
            <a:picLocks noChangeAspect="1"/>
          </p:cNvPicPr>
          <p:nvPr/>
        </p:nvPicPr>
        <p:blipFill>
          <a:blip r:embed="rId4"/>
          <a:stretch>
            <a:fillRect/>
          </a:stretch>
        </p:blipFill>
        <p:spPr>
          <a:xfrm>
            <a:off x="5276090" y="819329"/>
            <a:ext cx="6269479" cy="5219341"/>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249497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1DA4A20-1DD6-463A-865B-BC58C7202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962C18E5-8207-4CDA-8D1F-3399785D18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26" name="Rectangle 25">
            <a:extLst>
              <a:ext uri="{FF2B5EF4-FFF2-40B4-BE49-F238E27FC236}">
                <a16:creationId xmlns:a16="http://schemas.microsoft.com/office/drawing/2014/main" id="{97995CCA-C661-4B85-AAC2-9D76A3B78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537014F-02CF-4051-B4DD-B0501BC1EF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1286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75354F8F-59F5-484C-A2B1-09AECC8712F8}"/>
              </a:ext>
            </a:extLst>
          </p:cNvPr>
          <p:cNvSpPr>
            <a:spLocks noGrp="1"/>
          </p:cNvSpPr>
          <p:nvPr>
            <p:ph type="title"/>
          </p:nvPr>
        </p:nvSpPr>
        <p:spPr>
          <a:xfrm>
            <a:off x="680321" y="753228"/>
            <a:ext cx="3434479" cy="1080938"/>
          </a:xfrm>
        </p:spPr>
        <p:txBody>
          <a:bodyPr>
            <a:normAutofit fontScale="90000"/>
          </a:bodyPr>
          <a:lstStyle/>
          <a:p>
            <a:r>
              <a:rPr lang="nl-NL" dirty="0"/>
              <a:t>Het functionele model: in communicatie</a:t>
            </a:r>
          </a:p>
        </p:txBody>
      </p:sp>
      <p:pic>
        <p:nvPicPr>
          <p:cNvPr id="30" name="Picture 29">
            <a:extLst>
              <a:ext uri="{FF2B5EF4-FFF2-40B4-BE49-F238E27FC236}">
                <a16:creationId xmlns:a16="http://schemas.microsoft.com/office/drawing/2014/main" id="{4100C9ED-4B59-4A55-9A49-AED52060E9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6409944" cy="258395"/>
          </a:xfrm>
          <a:prstGeom prst="rect">
            <a:avLst/>
          </a:prstGeom>
        </p:spPr>
      </p:pic>
      <p:sp>
        <p:nvSpPr>
          <p:cNvPr id="8" name="Content Placeholder 7">
            <a:extLst>
              <a:ext uri="{FF2B5EF4-FFF2-40B4-BE49-F238E27FC236}">
                <a16:creationId xmlns:a16="http://schemas.microsoft.com/office/drawing/2014/main" id="{BD1E9B5F-9BF1-4817-8902-89769AB655D5}"/>
              </a:ext>
            </a:extLst>
          </p:cNvPr>
          <p:cNvSpPr>
            <a:spLocks noGrp="1"/>
          </p:cNvSpPr>
          <p:nvPr>
            <p:ph idx="1"/>
          </p:nvPr>
        </p:nvSpPr>
        <p:spPr>
          <a:xfrm>
            <a:off x="680321" y="2336873"/>
            <a:ext cx="5104843" cy="3599316"/>
          </a:xfrm>
        </p:spPr>
        <p:txBody>
          <a:bodyPr>
            <a:normAutofit/>
          </a:bodyPr>
          <a:lstStyle/>
          <a:p>
            <a:endParaRPr lang="en-US" sz="2000"/>
          </a:p>
        </p:txBody>
      </p:sp>
      <p:sp>
        <p:nvSpPr>
          <p:cNvPr id="32" name="Rectangle 31">
            <a:extLst>
              <a:ext uri="{FF2B5EF4-FFF2-40B4-BE49-F238E27FC236}">
                <a16:creationId xmlns:a16="http://schemas.microsoft.com/office/drawing/2014/main" id="{509BAAAD-6CE7-413C-9BB1-497788C84E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163" y="642795"/>
            <a:ext cx="4812406" cy="5575125"/>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a:extLst>
              <a:ext uri="{FF2B5EF4-FFF2-40B4-BE49-F238E27FC236}">
                <a16:creationId xmlns:a16="http://schemas.microsoft.com/office/drawing/2014/main" id="{A47A244D-24C8-4BEB-9886-9F6433EA241D}"/>
              </a:ext>
            </a:extLst>
          </p:cNvPr>
          <p:cNvPicPr>
            <a:picLocks noChangeAspect="1"/>
          </p:cNvPicPr>
          <p:nvPr/>
        </p:nvPicPr>
        <p:blipFill rotWithShape="1">
          <a:blip r:embed="rId4"/>
          <a:srcRect t="502" r="3" b="5255"/>
          <a:stretch/>
        </p:blipFill>
        <p:spPr>
          <a:xfrm>
            <a:off x="4114800" y="345440"/>
            <a:ext cx="7843519" cy="6380480"/>
          </a:xfrm>
          <a:prstGeom prst="rect">
            <a:avLst/>
          </a:prstGeom>
          <a:ln>
            <a:noFill/>
          </a:ln>
          <a:effectLst/>
        </p:spPr>
      </p:pic>
    </p:spTree>
    <p:extLst>
      <p:ext uri="{BB962C8B-B14F-4D97-AF65-F5344CB8AC3E}">
        <p14:creationId xmlns:p14="http://schemas.microsoft.com/office/powerpoint/2010/main" val="2844919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useBgFill="1">
        <p:nvSpPr>
          <p:cNvPr id="35" name="Rectangle 23">
            <a:extLst>
              <a:ext uri="{FF2B5EF4-FFF2-40B4-BE49-F238E27FC236}">
                <a16:creationId xmlns:a16="http://schemas.microsoft.com/office/drawing/2014/main" id="{C1DA4A20-1DD6-463A-865B-BC58C7202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25">
            <a:extLst>
              <a:ext uri="{FF2B5EF4-FFF2-40B4-BE49-F238E27FC236}">
                <a16:creationId xmlns:a16="http://schemas.microsoft.com/office/drawing/2014/main" id="{962C18E5-8207-4CDA-8D1F-3399785D18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37" name="Rectangle 27">
            <a:extLst>
              <a:ext uri="{FF2B5EF4-FFF2-40B4-BE49-F238E27FC236}">
                <a16:creationId xmlns:a16="http://schemas.microsoft.com/office/drawing/2014/main" id="{97995CCA-C661-4B85-AAC2-9D76A3B78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9">
            <a:extLst>
              <a:ext uri="{FF2B5EF4-FFF2-40B4-BE49-F238E27FC236}">
                <a16:creationId xmlns:a16="http://schemas.microsoft.com/office/drawing/2014/main" id="{1537014F-02CF-4051-B4DD-B0501BC1EF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1286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A26EF60E-2648-45A5-8F6D-1E2555EF7FF4}"/>
              </a:ext>
            </a:extLst>
          </p:cNvPr>
          <p:cNvSpPr>
            <a:spLocks noGrp="1"/>
          </p:cNvSpPr>
          <p:nvPr>
            <p:ph type="title"/>
          </p:nvPr>
        </p:nvSpPr>
        <p:spPr>
          <a:xfrm>
            <a:off x="680321" y="753228"/>
            <a:ext cx="5584677" cy="1080938"/>
          </a:xfrm>
        </p:spPr>
        <p:txBody>
          <a:bodyPr>
            <a:normAutofit/>
          </a:bodyPr>
          <a:lstStyle/>
          <a:p>
            <a:r>
              <a:rPr lang="nl-NL" dirty="0"/>
              <a:t>5 manieren van communiceren</a:t>
            </a:r>
          </a:p>
        </p:txBody>
      </p:sp>
      <p:pic>
        <p:nvPicPr>
          <p:cNvPr id="39" name="Picture 31">
            <a:extLst>
              <a:ext uri="{FF2B5EF4-FFF2-40B4-BE49-F238E27FC236}">
                <a16:creationId xmlns:a16="http://schemas.microsoft.com/office/drawing/2014/main" id="{4100C9ED-4B59-4A55-9A49-AED52060E9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6409944" cy="258395"/>
          </a:xfrm>
          <a:prstGeom prst="rect">
            <a:avLst/>
          </a:prstGeom>
        </p:spPr>
      </p:pic>
      <p:sp>
        <p:nvSpPr>
          <p:cNvPr id="8" name="Content Placeholder 7">
            <a:extLst>
              <a:ext uri="{FF2B5EF4-FFF2-40B4-BE49-F238E27FC236}">
                <a16:creationId xmlns:a16="http://schemas.microsoft.com/office/drawing/2014/main" id="{525FEB88-C9CB-487F-8001-6F74464C954B}"/>
              </a:ext>
            </a:extLst>
          </p:cNvPr>
          <p:cNvSpPr>
            <a:spLocks noGrp="1"/>
          </p:cNvSpPr>
          <p:nvPr>
            <p:ph idx="1"/>
          </p:nvPr>
        </p:nvSpPr>
        <p:spPr>
          <a:xfrm>
            <a:off x="680321" y="2336873"/>
            <a:ext cx="5104843" cy="3599316"/>
          </a:xfrm>
        </p:spPr>
        <p:txBody>
          <a:bodyPr>
            <a:normAutofit/>
          </a:bodyPr>
          <a:lstStyle/>
          <a:p>
            <a:r>
              <a:rPr lang="nl-NL" sz="1900" dirty="0">
                <a:effectLst/>
              </a:rPr>
              <a:t>Je hebt de keuze in iedere situatie op welke manier je reageert</a:t>
            </a:r>
          </a:p>
          <a:p>
            <a:r>
              <a:rPr lang="nl-NL" sz="1900" dirty="0">
                <a:effectLst/>
              </a:rPr>
              <a:t>Alle manieren hebben positieve en negatieve kanten</a:t>
            </a:r>
          </a:p>
          <a:p>
            <a:r>
              <a:rPr lang="nl-NL" sz="1900" dirty="0">
                <a:effectLst/>
              </a:rPr>
              <a:t>Jouw keuze bepaalt het vervolg van de communicatie</a:t>
            </a:r>
          </a:p>
          <a:p>
            <a:r>
              <a:rPr lang="nl-NL" sz="1900" dirty="0">
                <a:effectLst/>
              </a:rPr>
              <a:t>De ander reageert vanuit dezelfde </a:t>
            </a:r>
            <a:r>
              <a:rPr lang="nl-NL" sz="1900" dirty="0" err="1">
                <a:effectLst/>
              </a:rPr>
              <a:t>egoposities</a:t>
            </a:r>
            <a:endParaRPr lang="nl-NL" sz="1900" dirty="0">
              <a:effectLst/>
            </a:endParaRPr>
          </a:p>
          <a:p>
            <a:r>
              <a:rPr lang="nl-NL" sz="1900" dirty="0">
                <a:effectLst/>
              </a:rPr>
              <a:t>Hoe beter je in staat bent de patronen van je eigen gedrag te herkennen, hoe effectiever de communicatie.</a:t>
            </a:r>
            <a:endParaRPr lang="en-US" sz="1900" dirty="0"/>
          </a:p>
        </p:txBody>
      </p:sp>
      <p:sp>
        <p:nvSpPr>
          <p:cNvPr id="34" name="Rectangle 33">
            <a:extLst>
              <a:ext uri="{FF2B5EF4-FFF2-40B4-BE49-F238E27FC236}">
                <a16:creationId xmlns:a16="http://schemas.microsoft.com/office/drawing/2014/main" id="{509BAAAD-6CE7-413C-9BB1-497788C84E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163" y="642795"/>
            <a:ext cx="4812406" cy="5575125"/>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descr="Afbeelding met tekst&#10;&#10;Automatisch gegenereerde beschrijving">
            <a:extLst>
              <a:ext uri="{FF2B5EF4-FFF2-40B4-BE49-F238E27FC236}">
                <a16:creationId xmlns:a16="http://schemas.microsoft.com/office/drawing/2014/main" id="{C7AABE44-21CD-403A-9AD3-4EA81DD33D4B}"/>
              </a:ext>
            </a:extLst>
          </p:cNvPr>
          <p:cNvPicPr>
            <a:picLocks noChangeAspect="1"/>
          </p:cNvPicPr>
          <p:nvPr/>
        </p:nvPicPr>
        <p:blipFill>
          <a:blip r:embed="rId4"/>
          <a:stretch>
            <a:fillRect/>
          </a:stretch>
        </p:blipFill>
        <p:spPr>
          <a:xfrm>
            <a:off x="7043933" y="1728120"/>
            <a:ext cx="4178419" cy="3394966"/>
          </a:xfrm>
          <a:prstGeom prst="rect">
            <a:avLst/>
          </a:prstGeom>
          <a:ln>
            <a:noFill/>
          </a:ln>
          <a:effectLst/>
        </p:spPr>
      </p:pic>
    </p:spTree>
    <p:extLst>
      <p:ext uri="{BB962C8B-B14F-4D97-AF65-F5344CB8AC3E}">
        <p14:creationId xmlns:p14="http://schemas.microsoft.com/office/powerpoint/2010/main" val="362896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F071AC-5C3A-4DB4-A4AB-4FEE18313EB9}"/>
              </a:ext>
            </a:extLst>
          </p:cNvPr>
          <p:cNvSpPr>
            <a:spLocks noGrp="1"/>
          </p:cNvSpPr>
          <p:nvPr>
            <p:ph type="title"/>
          </p:nvPr>
        </p:nvSpPr>
        <p:spPr/>
        <p:txBody>
          <a:bodyPr/>
          <a:lstStyle/>
          <a:p>
            <a:r>
              <a:rPr lang="nl-NL" dirty="0"/>
              <a:t>Ja, en….?</a:t>
            </a:r>
          </a:p>
        </p:txBody>
      </p:sp>
      <p:sp>
        <p:nvSpPr>
          <p:cNvPr id="3" name="Tijdelijke aanduiding voor inhoud 2">
            <a:extLst>
              <a:ext uri="{FF2B5EF4-FFF2-40B4-BE49-F238E27FC236}">
                <a16:creationId xmlns:a16="http://schemas.microsoft.com/office/drawing/2014/main" id="{38FC0658-956A-4B14-A14C-3D963CE33CED}"/>
              </a:ext>
            </a:extLst>
          </p:cNvPr>
          <p:cNvSpPr>
            <a:spLocks noGrp="1"/>
          </p:cNvSpPr>
          <p:nvPr>
            <p:ph idx="1"/>
          </p:nvPr>
        </p:nvSpPr>
        <p:spPr/>
        <p:txBody>
          <a:bodyPr/>
          <a:lstStyle/>
          <a:p>
            <a:r>
              <a:rPr lang="nl-NL" dirty="0"/>
              <a:t>Wat heeft dit met jullie project te maken?</a:t>
            </a:r>
          </a:p>
          <a:p>
            <a:endParaRPr lang="nl-NL" dirty="0"/>
          </a:p>
          <a:p>
            <a:r>
              <a:rPr lang="nl-NL" dirty="0"/>
              <a:t>Voor wie is communicatie belangrijk en relevant?</a:t>
            </a:r>
          </a:p>
        </p:txBody>
      </p:sp>
    </p:spTree>
    <p:extLst>
      <p:ext uri="{BB962C8B-B14F-4D97-AF65-F5344CB8AC3E}">
        <p14:creationId xmlns:p14="http://schemas.microsoft.com/office/powerpoint/2010/main" val="3082218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2BAD0F-1CC9-4A85-A76F-AE9FA7EF382E}"/>
              </a:ext>
            </a:extLst>
          </p:cNvPr>
          <p:cNvSpPr>
            <a:spLocks noGrp="1"/>
          </p:cNvSpPr>
          <p:nvPr>
            <p:ph type="title"/>
          </p:nvPr>
        </p:nvSpPr>
        <p:spPr/>
        <p:txBody>
          <a:bodyPr/>
          <a:lstStyle/>
          <a:p>
            <a:r>
              <a:rPr lang="nl-NL" dirty="0"/>
              <a:t>Bekijk eens… (7 minuten)</a:t>
            </a:r>
          </a:p>
        </p:txBody>
      </p:sp>
      <p:sp>
        <p:nvSpPr>
          <p:cNvPr id="3" name="Tijdelijke aanduiding voor inhoud 2">
            <a:extLst>
              <a:ext uri="{FF2B5EF4-FFF2-40B4-BE49-F238E27FC236}">
                <a16:creationId xmlns:a16="http://schemas.microsoft.com/office/drawing/2014/main" id="{CCA05DB1-5026-4708-B2B9-3B7E767D9B93}"/>
              </a:ext>
            </a:extLst>
          </p:cNvPr>
          <p:cNvSpPr>
            <a:spLocks noGrp="1"/>
          </p:cNvSpPr>
          <p:nvPr>
            <p:ph idx="1"/>
          </p:nvPr>
        </p:nvSpPr>
        <p:spPr>
          <a:xfrm>
            <a:off x="680320" y="2003498"/>
            <a:ext cx="9613861" cy="3599316"/>
          </a:xfrm>
        </p:spPr>
        <p:txBody>
          <a:bodyPr/>
          <a:lstStyle/>
          <a:p>
            <a:r>
              <a:rPr lang="nl-NL" sz="1800" dirty="0"/>
              <a:t>Maak een lijstje met presentatrice, Des, </a:t>
            </a:r>
            <a:r>
              <a:rPr lang="nl-NL" sz="1800" dirty="0" err="1"/>
              <a:t>Yunus</a:t>
            </a:r>
            <a:r>
              <a:rPr lang="nl-NL" sz="1800" dirty="0"/>
              <a:t>, Peter en </a:t>
            </a:r>
            <a:r>
              <a:rPr lang="nl-NL" sz="1800" dirty="0" err="1"/>
              <a:t>Cemil</a:t>
            </a:r>
            <a:endParaRPr lang="nl-NL" sz="1800" dirty="0"/>
          </a:p>
          <a:p>
            <a:r>
              <a:rPr lang="nl-NL" sz="1800" dirty="0"/>
              <a:t>Bepaal per keer dat iemand iets zegt vanuit welke rol hij/zij dat doet</a:t>
            </a:r>
          </a:p>
          <a:p>
            <a:r>
              <a:rPr lang="nl-NL" sz="1800" dirty="0"/>
              <a:t>Je kunt dus kiezen uit KO, VO, V, AK, VK</a:t>
            </a:r>
          </a:p>
          <a:p>
            <a:endParaRPr lang="nl-NL" dirty="0"/>
          </a:p>
        </p:txBody>
      </p:sp>
      <p:pic>
        <p:nvPicPr>
          <p:cNvPr id="4" name="Onlinemedia 3" title="'MAG IK EVEN UITPRATEN'? - Peter R. de Vries krijgt ruzie aan tafel met jongere">
            <a:hlinkClick r:id="" action="ppaction://media"/>
            <a:extLst>
              <a:ext uri="{FF2B5EF4-FFF2-40B4-BE49-F238E27FC236}">
                <a16:creationId xmlns:a16="http://schemas.microsoft.com/office/drawing/2014/main" id="{1D101C13-CE10-4AD8-967C-3E1542C4553F}"/>
              </a:ext>
            </a:extLst>
          </p:cNvPr>
          <p:cNvPicPr>
            <a:picLocks noRot="1" noChangeAspect="1"/>
          </p:cNvPicPr>
          <p:nvPr>
            <a:videoFile r:link="rId1"/>
          </p:nvPr>
        </p:nvPicPr>
        <p:blipFill>
          <a:blip r:embed="rId3"/>
          <a:stretch>
            <a:fillRect/>
          </a:stretch>
        </p:blipFill>
        <p:spPr>
          <a:xfrm>
            <a:off x="2638425" y="3228975"/>
            <a:ext cx="6096000" cy="3429000"/>
          </a:xfrm>
          <a:prstGeom prst="rect">
            <a:avLst/>
          </a:prstGeom>
        </p:spPr>
      </p:pic>
    </p:spTree>
    <p:extLst>
      <p:ext uri="{BB962C8B-B14F-4D97-AF65-F5344CB8AC3E}">
        <p14:creationId xmlns:p14="http://schemas.microsoft.com/office/powerpoint/2010/main" val="252157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1DA4A20-1DD6-463A-865B-BC58C7202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962C18E5-8207-4CDA-8D1F-3399785D18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26" name="Rectangle 25">
            <a:extLst>
              <a:ext uri="{FF2B5EF4-FFF2-40B4-BE49-F238E27FC236}">
                <a16:creationId xmlns:a16="http://schemas.microsoft.com/office/drawing/2014/main" id="{97995CCA-C661-4B85-AAC2-9D76A3B78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537014F-02CF-4051-B4DD-B0501BC1EF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1286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84F389AA-C332-4B97-9954-C0CA6168A9F0}"/>
              </a:ext>
            </a:extLst>
          </p:cNvPr>
          <p:cNvSpPr>
            <a:spLocks noGrp="1"/>
          </p:cNvSpPr>
          <p:nvPr>
            <p:ph type="title"/>
          </p:nvPr>
        </p:nvSpPr>
        <p:spPr>
          <a:xfrm>
            <a:off x="680321" y="753228"/>
            <a:ext cx="5584677" cy="1080938"/>
          </a:xfrm>
        </p:spPr>
        <p:txBody>
          <a:bodyPr>
            <a:normAutofit/>
          </a:bodyPr>
          <a:lstStyle/>
          <a:p>
            <a:r>
              <a:rPr lang="nl-NL"/>
              <a:t>De dramadriehoek</a:t>
            </a:r>
          </a:p>
        </p:txBody>
      </p:sp>
      <p:pic>
        <p:nvPicPr>
          <p:cNvPr id="30" name="Picture 29">
            <a:extLst>
              <a:ext uri="{FF2B5EF4-FFF2-40B4-BE49-F238E27FC236}">
                <a16:creationId xmlns:a16="http://schemas.microsoft.com/office/drawing/2014/main" id="{4100C9ED-4B59-4A55-9A49-AED52060E9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6409944" cy="258395"/>
          </a:xfrm>
          <a:prstGeom prst="rect">
            <a:avLst/>
          </a:prstGeom>
        </p:spPr>
      </p:pic>
      <p:sp>
        <p:nvSpPr>
          <p:cNvPr id="3" name="Tijdelijke aanduiding voor inhoud 2">
            <a:extLst>
              <a:ext uri="{FF2B5EF4-FFF2-40B4-BE49-F238E27FC236}">
                <a16:creationId xmlns:a16="http://schemas.microsoft.com/office/drawing/2014/main" id="{DCA85F5C-D950-4501-8830-5E29DE24E9D0}"/>
              </a:ext>
            </a:extLst>
          </p:cNvPr>
          <p:cNvSpPr>
            <a:spLocks noGrp="1"/>
          </p:cNvSpPr>
          <p:nvPr>
            <p:ph idx="1"/>
          </p:nvPr>
        </p:nvSpPr>
        <p:spPr>
          <a:xfrm>
            <a:off x="680321" y="2336873"/>
            <a:ext cx="5104843" cy="3599316"/>
          </a:xfrm>
        </p:spPr>
        <p:txBody>
          <a:bodyPr>
            <a:normAutofit fontScale="92500"/>
          </a:bodyPr>
          <a:lstStyle/>
          <a:p>
            <a:r>
              <a:rPr lang="nl-NL" sz="1300" dirty="0"/>
              <a:t>De dramadriehoek is één van de bekendste modellen vanuit de TA</a:t>
            </a:r>
          </a:p>
          <a:p>
            <a:r>
              <a:rPr lang="nl-NL" sz="1300" dirty="0"/>
              <a:t>Een driehoek met drie rollen en de punt naar beneden</a:t>
            </a:r>
          </a:p>
          <a:p>
            <a:endParaRPr lang="nl-NL" sz="1300" dirty="0"/>
          </a:p>
          <a:p>
            <a:r>
              <a:rPr lang="nl-NL" sz="1300" dirty="0"/>
              <a:t>De aanklager</a:t>
            </a:r>
          </a:p>
          <a:p>
            <a:r>
              <a:rPr lang="nl-NL" sz="1300" dirty="0"/>
              <a:t>Het slachtoffer</a:t>
            </a:r>
          </a:p>
          <a:p>
            <a:r>
              <a:rPr lang="nl-NL" sz="1300" dirty="0"/>
              <a:t>De redder</a:t>
            </a:r>
          </a:p>
          <a:p>
            <a:endParaRPr lang="nl-NL" sz="1300" dirty="0"/>
          </a:p>
          <a:p>
            <a:r>
              <a:rPr lang="nl-NL" sz="1300" dirty="0"/>
              <a:t>Deze rollen ontstaan vanuit de 5 manieren van communiceren</a:t>
            </a:r>
          </a:p>
          <a:p>
            <a:r>
              <a:rPr lang="nl-NL" sz="1300" dirty="0"/>
              <a:t>Naast de drie rollen hebben we ook vaak te maken met omstanders</a:t>
            </a:r>
          </a:p>
          <a:p>
            <a:r>
              <a:rPr lang="nl-NL" sz="1300" dirty="0"/>
              <a:t>De rollen zijn altijd uitwisselbaar. VB: de redder: nou zeg, ik wilde alleen maar helpen…</a:t>
            </a:r>
          </a:p>
          <a:p>
            <a:r>
              <a:rPr lang="nl-NL" sz="1300" dirty="0"/>
              <a:t>In de dramadriehoek neemt niemand verantwoordelijkheid voor zijn gedrag en communicatie maar blijven we naar elkaar wijzen</a:t>
            </a:r>
          </a:p>
          <a:p>
            <a:endParaRPr lang="nl-NL" sz="1100" dirty="0"/>
          </a:p>
        </p:txBody>
      </p:sp>
      <p:sp>
        <p:nvSpPr>
          <p:cNvPr id="39" name="Rectangle 31">
            <a:extLst>
              <a:ext uri="{FF2B5EF4-FFF2-40B4-BE49-F238E27FC236}">
                <a16:creationId xmlns:a16="http://schemas.microsoft.com/office/drawing/2014/main" id="{509BAAAD-6CE7-413C-9BB1-497788C84E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163" y="642795"/>
            <a:ext cx="4812406" cy="5575125"/>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D86F3477-974F-47FD-9943-8BDA3D1667FD}"/>
              </a:ext>
            </a:extLst>
          </p:cNvPr>
          <p:cNvPicPr>
            <a:picLocks noChangeAspect="1"/>
          </p:cNvPicPr>
          <p:nvPr/>
        </p:nvPicPr>
        <p:blipFill>
          <a:blip r:embed="rId4"/>
          <a:stretch>
            <a:fillRect/>
          </a:stretch>
        </p:blipFill>
        <p:spPr>
          <a:xfrm>
            <a:off x="7043933" y="1963156"/>
            <a:ext cx="4178419" cy="2924893"/>
          </a:xfrm>
          <a:prstGeom prst="rect">
            <a:avLst/>
          </a:prstGeom>
          <a:ln>
            <a:noFill/>
          </a:ln>
          <a:effectLst/>
        </p:spPr>
      </p:pic>
    </p:spTree>
    <p:extLst>
      <p:ext uri="{BB962C8B-B14F-4D97-AF65-F5344CB8AC3E}">
        <p14:creationId xmlns:p14="http://schemas.microsoft.com/office/powerpoint/2010/main" val="1980029231"/>
      </p:ext>
    </p:extLst>
  </p:cSld>
  <p:clrMapOvr>
    <a:masterClrMapping/>
  </p:clrMapOvr>
</p:sld>
</file>

<file path=ppt/theme/theme1.xml><?xml version="1.0" encoding="utf-8"?>
<a:theme xmlns:a="http://schemas.openxmlformats.org/drawingml/2006/main" name="Berlij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F43B7B9B596284A903A5BF987999ABF" ma:contentTypeVersion="13" ma:contentTypeDescription="Een nieuw document maken." ma:contentTypeScope="" ma:versionID="bcabab219895517bce7a3a48efcbf0b5">
  <xsd:schema xmlns:xsd="http://www.w3.org/2001/XMLSchema" xmlns:xs="http://www.w3.org/2001/XMLSchema" xmlns:p="http://schemas.microsoft.com/office/2006/metadata/properties" xmlns:ns3="5476a0df-1772-492d-979f-8285abd2a79a" xmlns:ns4="b419cb09-27ac-4f96-ad07-5bb01102205b" targetNamespace="http://schemas.microsoft.com/office/2006/metadata/properties" ma:root="true" ma:fieldsID="3f56c553450e33b7671abfcd6efa444a" ns3:_="" ns4:_="">
    <xsd:import namespace="5476a0df-1772-492d-979f-8285abd2a79a"/>
    <xsd:import namespace="b419cb09-27ac-4f96-ad07-5bb01102205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76a0df-1772-492d-979f-8285abd2a79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19cb09-27ac-4f96-ad07-5bb01102205b"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element name="SharingHintHash" ma:index="16"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77DB15-B3EB-4A87-9AF9-D7E336F5F37E}">
  <ds:schemaRefs>
    <ds:schemaRef ds:uri="http://purl.org/dc/terms/"/>
    <ds:schemaRef ds:uri="http://purl.org/dc/dcmitype/"/>
    <ds:schemaRef ds:uri="5476a0df-1772-492d-979f-8285abd2a79a"/>
    <ds:schemaRef ds:uri="http://schemas.microsoft.com/office/2006/metadata/properties"/>
    <ds:schemaRef ds:uri="http://schemas.microsoft.com/office/2006/documentManagement/types"/>
    <ds:schemaRef ds:uri="http://schemas.microsoft.com/office/infopath/2007/PartnerControls"/>
    <ds:schemaRef ds:uri="http://purl.org/dc/elements/1.1/"/>
    <ds:schemaRef ds:uri="b419cb09-27ac-4f96-ad07-5bb01102205b"/>
    <ds:schemaRef ds:uri="http://www.w3.org/XML/1998/namespace"/>
    <ds:schemaRef ds:uri="http://schemas.openxmlformats.org/package/2006/metadata/core-properties"/>
  </ds:schemaRefs>
</ds:datastoreItem>
</file>

<file path=customXml/itemProps2.xml><?xml version="1.0" encoding="utf-8"?>
<ds:datastoreItem xmlns:ds="http://schemas.openxmlformats.org/officeDocument/2006/customXml" ds:itemID="{6BCD5AEA-3934-4EC6-B716-62F2A82FE290}">
  <ds:schemaRefs>
    <ds:schemaRef ds:uri="http://schemas.microsoft.com/sharepoint/v3/contenttype/forms"/>
  </ds:schemaRefs>
</ds:datastoreItem>
</file>

<file path=customXml/itemProps3.xml><?xml version="1.0" encoding="utf-8"?>
<ds:datastoreItem xmlns:ds="http://schemas.openxmlformats.org/officeDocument/2006/customXml" ds:itemID="{D6E8DB72-016B-4245-BB4A-F8E34F12AA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76a0df-1772-492d-979f-8285abd2a79a"/>
    <ds:schemaRef ds:uri="b419cb09-27ac-4f96-ad07-5bb0110220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TotalTime>
  <Words>773</Words>
  <Application>Microsoft Office PowerPoint</Application>
  <PresentationFormat>Breedbeeld</PresentationFormat>
  <Paragraphs>66</Paragraphs>
  <Slides>12</Slides>
  <Notes>0</Notes>
  <HiddenSlides>0</HiddenSlides>
  <MMClips>1</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12</vt:i4>
      </vt:variant>
    </vt:vector>
  </HeadingPairs>
  <TitlesOfParts>
    <vt:vector size="15" baseType="lpstr">
      <vt:lpstr>Arial</vt:lpstr>
      <vt:lpstr>Trebuchet MS</vt:lpstr>
      <vt:lpstr>Berlijn</vt:lpstr>
      <vt:lpstr>De transactionele analyse </vt:lpstr>
      <vt:lpstr>Programma</vt:lpstr>
      <vt:lpstr>De watte?</vt:lpstr>
      <vt:lpstr>Egoposities</vt:lpstr>
      <vt:lpstr>Het functionele model: in communicatie</vt:lpstr>
      <vt:lpstr>5 manieren van communiceren</vt:lpstr>
      <vt:lpstr>Ja, en….?</vt:lpstr>
      <vt:lpstr>Bekijk eens… (7 minuten)</vt:lpstr>
      <vt:lpstr>De dramadriehoek</vt:lpstr>
      <vt:lpstr>Bijvoorbeeld…</vt:lpstr>
      <vt:lpstr>De winnaarsdriehoek</vt:lpstr>
      <vt:lpstr>Voor jullie onderneming…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transactionele analyse </dc:title>
  <dc:creator>Marije Solle</dc:creator>
  <cp:lastModifiedBy>Tessa Heeringa - Boer</cp:lastModifiedBy>
  <cp:revision>7</cp:revision>
  <dcterms:created xsi:type="dcterms:W3CDTF">2020-09-17T11:06:42Z</dcterms:created>
  <dcterms:modified xsi:type="dcterms:W3CDTF">2020-11-05T15:31:58Z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0x010100DF43B7B9B596284A903A5BF987999ABF</vt:lpwstr>
  </property>
</Properties>
</file>